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6" r:id="rId1"/>
    <p:sldMasterId id="2147484029" r:id="rId2"/>
  </p:sldMasterIdLst>
  <p:notesMasterIdLst>
    <p:notesMasterId r:id="rId15"/>
  </p:notesMasterIdLst>
  <p:sldIdLst>
    <p:sldId id="321" r:id="rId3"/>
    <p:sldId id="303" r:id="rId4"/>
    <p:sldId id="304" r:id="rId5"/>
    <p:sldId id="288" r:id="rId6"/>
    <p:sldId id="320" r:id="rId7"/>
    <p:sldId id="316" r:id="rId8"/>
    <p:sldId id="317" r:id="rId9"/>
    <p:sldId id="294" r:id="rId10"/>
    <p:sldId id="295" r:id="rId11"/>
    <p:sldId id="300" r:id="rId12"/>
    <p:sldId id="271" r:id="rId13"/>
    <p:sldId id="31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99FF"/>
    <a:srgbClr val="00FFCC"/>
    <a:srgbClr val="00CC00"/>
    <a:srgbClr val="006600"/>
    <a:srgbClr val="008000"/>
    <a:srgbClr val="009900"/>
    <a:srgbClr val="33CC33"/>
    <a:srgbClr val="00FA71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88" autoAdjust="0"/>
    <p:restoredTop sz="94622" autoAdjust="0"/>
  </p:normalViewPr>
  <p:slideViewPr>
    <p:cSldViewPr snapToGrid="0">
      <p:cViewPr>
        <p:scale>
          <a:sx n="50" d="100"/>
          <a:sy n="50" d="100"/>
        </p:scale>
        <p:origin x="-1290" y="-5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33B28-EAE3-4BB8-A241-58FC61EE71D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614D7-A816-402E-903D-797CF82CB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63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614D7-A816-402E-903D-797CF82CB6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77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9306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9335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E1AD1C8-D565-495A-B2E0-A4E404D19D2B}" type="slidenum">
              <a:rPr lang="en-US" altLang="en-US" smtClean="0">
                <a:latin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E1AD1C8-D565-495A-B2E0-A4E404D19D2B}" type="slidenum">
              <a:rPr lang="en-US" altLang="en-US" smtClean="0">
                <a:latin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E1AD1C8-D565-495A-B2E0-A4E404D19D2B}" type="slidenum">
              <a:rPr lang="en-US" altLang="en-US" smtClean="0">
                <a:latin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A3817-E42F-4947-99AD-E5F3CB86A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68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3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EA23A09C-287B-4871-899F-65E34C46C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40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FA15CAD2-6C4B-41A8-A72A-4B927B464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8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F8E47924-EA1C-4C3D-8D5B-855EA148D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71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93A0569B-087B-42CB-91D4-F6A3645DC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23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10F22042-C7D1-4190-AAA0-1C654822B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28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A9ABCC60-75E4-4238-BEC1-DD78D58DF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05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A9A8D3FF-FA80-4175-ADCC-80A32D36E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1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E1AD1C8-D565-495A-B2E0-A4E404D19D2B}" type="slidenum">
              <a:rPr lang="en-US" altLang="en-US" smtClean="0">
                <a:latin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F0608BDA-6CD7-4B3E-B7CA-252980E1D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50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7ADA025B-C178-4F98-88A7-3D96041AF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98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568C9052-3896-4172-A02F-4664AA969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87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6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6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4E6D2FF9-D3FB-4D54-B6DA-0ADC21861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38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E1AD1C8-D565-495A-B2E0-A4E404D19D2B}" type="slidenum">
              <a:rPr lang="en-US" altLang="en-US" smtClean="0">
                <a:latin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E1AD1C8-D565-495A-B2E0-A4E404D19D2B}" type="slidenum">
              <a:rPr lang="en-US" altLang="en-US" smtClean="0">
                <a:latin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E1AD1C8-D565-495A-B2E0-A4E404D19D2B}" type="slidenum">
              <a:rPr lang="en-US" altLang="en-US" smtClean="0">
                <a:latin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E1AD1C8-D565-495A-B2E0-A4E404D19D2B}" type="slidenum">
              <a:rPr lang="en-US" altLang="en-US" smtClean="0">
                <a:latin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E1AD1C8-D565-495A-B2E0-A4E404D19D2B}" type="slidenum">
              <a:rPr lang="en-US" altLang="en-US" smtClean="0">
                <a:latin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E1AD1C8-D565-495A-B2E0-A4E404D19D2B}" type="slidenum">
              <a:rPr lang="en-US" altLang="en-US" smtClean="0">
                <a:latin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E1AD1C8-D565-495A-B2E0-A4E404D19D2B}" type="slidenum">
              <a:rPr lang="en-US" altLang="en-US" smtClean="0">
                <a:latin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defTabSz="914400">
              <a:defRPr/>
            </a:pPr>
            <a:fld id="{9F0FB7D8-769B-4613-811B-5383955F0B7F}" type="datetimeFigureOut">
              <a:rPr lang="en-US" smtClean="0"/>
              <a:pPr defTabSz="914400">
                <a:defRPr/>
              </a:pPr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defTabSz="914400">
              <a:defRPr/>
            </a:pPr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defTabSz="914400">
              <a:defRPr/>
            </a:pPr>
            <a:fld id="{6D322825-DB84-4A99-B8F0-86E959A1AB16}" type="slidenum">
              <a:rPr lang="en-US" smtClean="0"/>
              <a:pPr defTabSz="914400"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10306" y="274638"/>
            <a:ext cx="1097138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0306" y="1600201"/>
            <a:ext cx="1097138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0306" y="6356351"/>
            <a:ext cx="28433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6306" y="6356351"/>
            <a:ext cx="38593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8306" y="6356351"/>
            <a:ext cx="28433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080EA06-86FE-4E0F-A6A3-8FD68AE22BAD}" type="slidenum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2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0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0.png"/><Relationship Id="rId4" Type="http://schemas.openxmlformats.org/officeDocument/2006/relationships/image" Target="../media/image13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4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J0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Box 6"/>
          <p:cNvSpPr txBox="1">
            <a:spLocks noChangeArrowheads="1"/>
          </p:cNvSpPr>
          <p:nvPr/>
        </p:nvSpPr>
        <p:spPr bwMode="auto">
          <a:xfrm>
            <a:off x="1869724" y="1095375"/>
            <a:ext cx="10057694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smtClean="0">
                <a:solidFill>
                  <a:srgbClr val="0000FF"/>
                </a:solidFill>
                <a:latin typeface="Amazone-u"/>
                <a:cs typeface="Arial" pitchFamily="34" charset="0"/>
              </a:rPr>
              <a:t>TRƯỜNG TIỂU HỌC PHÚ MỸ HƯNG</a:t>
            </a:r>
          </a:p>
        </p:txBody>
      </p:sp>
      <p:sp>
        <p:nvSpPr>
          <p:cNvPr id="6" name="Rectangle 5"/>
          <p:cNvSpPr/>
          <p:nvPr/>
        </p:nvSpPr>
        <p:spPr>
          <a:xfrm>
            <a:off x="2774213" y="5402265"/>
            <a:ext cx="44422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sz="3600" b="1" kern="10" dirty="0" err="1">
                <a:solidFill>
                  <a:srgbClr val="4F81BD">
                    <a:lumMod val="50000"/>
                  </a:srgb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kern="10" dirty="0">
                <a:solidFill>
                  <a:srgbClr val="4F81BD">
                    <a:lumMod val="50000"/>
                  </a:srgb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solidFill>
                  <a:srgbClr val="4F81BD">
                    <a:lumMod val="50000"/>
                  </a:srgb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kern="10" dirty="0">
                <a:solidFill>
                  <a:srgbClr val="4F81BD">
                    <a:lumMod val="50000"/>
                  </a:srgb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2020 - 2021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880306" y="4724403"/>
            <a:ext cx="8533694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2800" b="1" i="1" kern="0" dirty="0" err="1">
                <a:solidFill>
                  <a:srgbClr val="009900"/>
                </a:solidFill>
                <a:latin typeface="Arial" charset="0"/>
                <a:cs typeface="Arial" pitchFamily="34" charset="0"/>
              </a:rPr>
              <a:t>Giáo</a:t>
            </a:r>
            <a:r>
              <a:rPr lang="en-US" sz="2800" b="1" i="1" kern="0" dirty="0">
                <a:solidFill>
                  <a:srgbClr val="009900"/>
                </a:solidFill>
                <a:latin typeface="Arial" charset="0"/>
                <a:cs typeface="Arial" pitchFamily="34" charset="0"/>
              </a:rPr>
              <a:t> </a:t>
            </a:r>
            <a:r>
              <a:rPr lang="en-US" sz="2800" b="1" i="1" kern="0" dirty="0" err="1">
                <a:solidFill>
                  <a:srgbClr val="009900"/>
                </a:solidFill>
                <a:latin typeface="Arial" charset="0"/>
                <a:cs typeface="Arial" pitchFamily="34" charset="0"/>
              </a:rPr>
              <a:t>viên</a:t>
            </a:r>
            <a:r>
              <a:rPr lang="en-US" sz="2800" b="1" i="1" kern="0" dirty="0">
                <a:solidFill>
                  <a:srgbClr val="009900"/>
                </a:solidFill>
                <a:latin typeface="Arial" charset="0"/>
                <a:cs typeface="Arial" pitchFamily="34" charset="0"/>
              </a:rPr>
              <a:t> </a:t>
            </a:r>
            <a:r>
              <a:rPr lang="en-US" sz="2800" b="1" i="1" kern="0" dirty="0" err="1">
                <a:solidFill>
                  <a:srgbClr val="009900"/>
                </a:solidFill>
                <a:latin typeface="Arial" charset="0"/>
                <a:cs typeface="Arial" pitchFamily="34" charset="0"/>
              </a:rPr>
              <a:t>thực</a:t>
            </a:r>
            <a:r>
              <a:rPr lang="en-US" sz="2800" b="1" i="1" kern="0" dirty="0">
                <a:solidFill>
                  <a:srgbClr val="009900"/>
                </a:solidFill>
                <a:latin typeface="Arial" charset="0"/>
                <a:cs typeface="Arial" pitchFamily="34" charset="0"/>
              </a:rPr>
              <a:t> </a:t>
            </a:r>
            <a:r>
              <a:rPr lang="en-US" sz="2800" b="1" i="1" kern="0" dirty="0" err="1">
                <a:solidFill>
                  <a:srgbClr val="009900"/>
                </a:solidFill>
                <a:latin typeface="Arial" charset="0"/>
                <a:cs typeface="Arial" pitchFamily="34" charset="0"/>
              </a:rPr>
              <a:t>hiện</a:t>
            </a:r>
            <a:r>
              <a:rPr lang="en-US" sz="2800" b="1" i="1" kern="0" dirty="0">
                <a:solidFill>
                  <a:srgbClr val="009900"/>
                </a:solidFill>
                <a:latin typeface="Arial" charset="0"/>
                <a:cs typeface="Arial" pitchFamily="34" charset="0"/>
              </a:rPr>
              <a:t>: </a:t>
            </a:r>
            <a:r>
              <a:rPr lang="en-US" sz="2800" b="1" i="1" kern="0" dirty="0" err="1">
                <a:solidFill>
                  <a:srgbClr val="009900"/>
                </a:solidFill>
                <a:latin typeface="Arial" charset="0"/>
                <a:cs typeface="Arial" pitchFamily="34" charset="0"/>
              </a:rPr>
              <a:t>Võ</a:t>
            </a:r>
            <a:r>
              <a:rPr lang="en-US" sz="2800" b="1" i="1" kern="0" dirty="0">
                <a:solidFill>
                  <a:srgbClr val="009900"/>
                </a:solidFill>
                <a:latin typeface="Arial" charset="0"/>
                <a:cs typeface="Arial" pitchFamily="34" charset="0"/>
              </a:rPr>
              <a:t> </a:t>
            </a:r>
            <a:r>
              <a:rPr lang="en-US" sz="2800" b="1" i="1" kern="0" dirty="0" err="1">
                <a:solidFill>
                  <a:srgbClr val="009900"/>
                </a:solidFill>
                <a:latin typeface="Arial" charset="0"/>
                <a:cs typeface="Arial" pitchFamily="34" charset="0"/>
              </a:rPr>
              <a:t>Thị</a:t>
            </a:r>
            <a:r>
              <a:rPr lang="en-US" sz="2800" b="1" i="1" kern="0" dirty="0">
                <a:solidFill>
                  <a:srgbClr val="009900"/>
                </a:solidFill>
                <a:latin typeface="Arial" charset="0"/>
                <a:cs typeface="Arial" pitchFamily="34" charset="0"/>
              </a:rPr>
              <a:t> </a:t>
            </a:r>
            <a:r>
              <a:rPr lang="en-US" sz="2800" b="1" i="1" kern="0" dirty="0" err="1">
                <a:solidFill>
                  <a:srgbClr val="009900"/>
                </a:solidFill>
                <a:latin typeface="Arial" charset="0"/>
                <a:cs typeface="Arial" pitchFamily="34" charset="0"/>
              </a:rPr>
              <a:t>Quyên</a:t>
            </a:r>
            <a:endParaRPr lang="en-US" sz="2800" b="1" i="1" kern="0" dirty="0">
              <a:solidFill>
                <a:srgbClr val="0099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4342" name="TextBox 9"/>
          <p:cNvSpPr txBox="1">
            <a:spLocks noChangeArrowheads="1"/>
          </p:cNvSpPr>
          <p:nvPr/>
        </p:nvSpPr>
        <p:spPr bwMode="auto">
          <a:xfrm>
            <a:off x="2845152" y="2971800"/>
            <a:ext cx="68322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smtClean="0">
                <a:solidFill>
                  <a:srgbClr val="C00000"/>
                </a:solidFill>
              </a:rPr>
              <a:t>LUYỆN TẬP (TRANG 128 – 129)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0" y="169193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path path="rect">
                    <a:fillToRect r="100000" b="100000"/>
                  </a:path>
                </a:gradFill>
                <a:latin typeface="Times New Roman"/>
                <a:cs typeface="Times New Roman"/>
              </a:rPr>
              <a:t>MÔN TOÁN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path path="rect">
                    <a:fillToRect r="100000" b="100000"/>
                  </a:path>
                </a:gradFill>
                <a:latin typeface="Times New Roman"/>
                <a:cs typeface="Times New Roman"/>
              </a:rPr>
              <a:t>LỚP 4</a:t>
            </a:r>
          </a:p>
        </p:txBody>
      </p:sp>
      <p:pic>
        <p:nvPicPr>
          <p:cNvPr id="5" name="1A582676.wav">
            <a:hlinkClick r:id="" action="ppaction://media"/>
          </p:cNvPr>
          <p:cNvPicPr>
            <a:picLocks noChangeAspect="1"/>
          </p:cNvPicPr>
          <p:nvPr>
            <a:wavAudioFile r:embed="rId1" name="1A58E761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6096000"/>
            <a:ext cx="81315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20695"/>
      </p:ext>
    </p:extLst>
  </p:cSld>
  <p:clrMapOvr>
    <a:masterClrMapping/>
  </p:clrMapOvr>
  <p:transition spd="slow" advTm="112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MIL1000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6180" r="83072" b="11674"/>
          <a:stretch>
            <a:fillRect/>
          </a:stretch>
        </p:blipFill>
        <p:spPr bwMode="auto">
          <a:xfrm rot="-43200000">
            <a:off x="11684000" y="-266700"/>
            <a:ext cx="5588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 descr="MIL1000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2" t="11674" r="7500" b="6180"/>
          <a:stretch>
            <a:fillRect/>
          </a:stretch>
        </p:blipFill>
        <p:spPr bwMode="auto">
          <a:xfrm>
            <a:off x="0" y="-228600"/>
            <a:ext cx="5588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 descr="MIL1000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4" t="7500" r="6180" b="83072"/>
          <a:stretch>
            <a:fillRect/>
          </a:stretch>
        </p:blipFill>
        <p:spPr bwMode="auto">
          <a:xfrm>
            <a:off x="-355600" y="6438900"/>
            <a:ext cx="3911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 descr="MIL1000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4" t="7500" r="6180" b="83072"/>
          <a:stretch>
            <a:fillRect/>
          </a:stretch>
        </p:blipFill>
        <p:spPr bwMode="auto">
          <a:xfrm>
            <a:off x="8585200" y="6438900"/>
            <a:ext cx="3911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14122401" y="2819401"/>
            <a:ext cx="3630084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vi-VN">
              <a:solidFill>
                <a:srgbClr val="0033CC"/>
              </a:solidFill>
              <a:latin typeface=".VnTime" pitchFamily="34" charset="0"/>
            </a:endParaRPr>
          </a:p>
        </p:txBody>
      </p:sp>
      <p:sp>
        <p:nvSpPr>
          <p:cNvPr id="44039" name="WordArt 7" descr="Narrow vertical"/>
          <p:cNvSpPr>
            <a:spLocks noChangeArrowheads="1" noChangeShapeType="1" noTextEdit="1"/>
          </p:cNvSpPr>
          <p:nvPr/>
        </p:nvSpPr>
        <p:spPr bwMode="auto">
          <a:xfrm>
            <a:off x="2483987" y="368626"/>
            <a:ext cx="4943014" cy="2226765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36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40" name="WordArt 8"/>
          <p:cNvSpPr>
            <a:spLocks noChangeArrowheads="1" noChangeShapeType="1" noTextEdit="1"/>
          </p:cNvSpPr>
          <p:nvPr/>
        </p:nvSpPr>
        <p:spPr bwMode="auto">
          <a:xfrm rot="735267">
            <a:off x="8456684" y="2400299"/>
            <a:ext cx="3721100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vi-VN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nhanh h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me"/>
              </a:rPr>
              <a:t>!</a:t>
            </a:r>
          </a:p>
        </p:txBody>
      </p:sp>
      <p:pic>
        <p:nvPicPr>
          <p:cNvPr id="44042" name="Picture 10" descr="Mat troi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5" r="44052" b="44557"/>
          <a:stretch>
            <a:fillRect/>
          </a:stretch>
        </p:blipFill>
        <p:spPr bwMode="auto">
          <a:xfrm>
            <a:off x="203200" y="914400"/>
            <a:ext cx="2540000" cy="184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0" y="0"/>
            <a:ext cx="12192000" cy="57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>
            <a:off x="50800" y="128214"/>
            <a:ext cx="12192000" cy="0"/>
          </a:xfrm>
          <a:prstGeom prst="line">
            <a:avLst/>
          </a:prstGeom>
          <a:noFill/>
          <a:ln w="50800" cmpd="thickThin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73200" y="3701257"/>
                <a:ext cx="9251950" cy="22484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2. </a:t>
                </a:r>
                <a:r>
                  <a:rPr lang="en-US" sz="4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Điền</a:t>
                </a:r>
                <a:r>
                  <a:rPr lang="en-US" sz="4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thích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ô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trống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endParaRPr lang="en-US" sz="4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</a:t>
                </a:r>
                <a:r>
                  <a:rPr lang="nl-NL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4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/>
                      <m:den>
                        <m:r>
                          <a:rPr lang="en-US" sz="4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000" b="0" i="1" smtClean="0">
                        <a:latin typeface="Cambria Math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40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200" y="3701257"/>
                <a:ext cx="9251950" cy="2248436"/>
              </a:xfrm>
              <a:prstGeom prst="rect">
                <a:avLst/>
              </a:prstGeom>
              <a:blipFill rotWithShape="1">
                <a:blip r:embed="rId7"/>
                <a:stretch>
                  <a:fillRect l="-2373" t="-4878" b="-4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759823" y="4792515"/>
            <a:ext cx="672353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94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724AF1E-D612-4B6A-8232-50761256AF56}"/>
              </a:ext>
            </a:extLst>
          </p:cNvPr>
          <p:cNvSpPr/>
          <p:nvPr/>
        </p:nvSpPr>
        <p:spPr>
          <a:xfrm>
            <a:off x="4916674" y="941339"/>
            <a:ext cx="29319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DẶN DÒ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131BE28-5C93-49E5-ACB7-6DE04716F120}"/>
              </a:ext>
            </a:extLst>
          </p:cNvPr>
          <p:cNvSpPr/>
          <p:nvPr/>
        </p:nvSpPr>
        <p:spPr>
          <a:xfrm>
            <a:off x="985838" y="2302045"/>
            <a:ext cx="11110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buFontTx/>
              <a:buChar char="-"/>
            </a:pP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/>
            <a:r>
              <a:rPr lang="vi-VN" sz="3600" b="1" dirty="0" smtClean="0">
                <a:latin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1/ </a:t>
            </a:r>
            <a:r>
              <a:rPr lang="en-US" sz="3600" dirty="0" err="1" smtClean="0">
                <a:solidFill>
                  <a:prstClr val="black"/>
                </a:solidFill>
                <a:latin typeface="Calibri"/>
              </a:rPr>
              <a:t>giữa</a:t>
            </a: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Calibri"/>
              </a:rPr>
              <a:t>trang</a:t>
            </a: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 128 </a:t>
            </a:r>
            <a:r>
              <a:rPr lang="en-US" sz="3600" dirty="0" err="1" smtClean="0">
                <a:solidFill>
                  <a:prstClr val="black"/>
                </a:solidFill>
                <a:latin typeface="Calibri"/>
              </a:rPr>
              <a:t>và</a:t>
            </a: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Calibri"/>
              </a:rPr>
              <a:t>bài</a:t>
            </a: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3/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129.</a:t>
            </a:r>
            <a:endParaRPr lang="vi-VN" sz="36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0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"/>
            <a:ext cx="121920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2791684" y="1834708"/>
            <a:ext cx="6326091" cy="1454244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lIns="68580" tIns="34290" rIns="68580" bIns="3429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CHÚC CÁC EM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HỌC THẬT TỐT NHÉ!</a:t>
            </a:r>
            <a:endParaRPr lang="en-US" sz="45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2001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0" y="1298942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000" b="1" dirty="0" err="1">
                <a:ln/>
                <a:solidFill>
                  <a:srgbClr val="C00000"/>
                </a:solidFill>
                <a:latin typeface="Times New Roman" pitchFamily="18" charset="0"/>
                <a:cs typeface="Arial"/>
              </a:rPr>
              <a:t>Ôn</a:t>
            </a:r>
            <a:r>
              <a:rPr lang="en-US" sz="5000" b="1" dirty="0">
                <a:ln/>
                <a:solidFill>
                  <a:srgbClr val="C00000"/>
                </a:solidFill>
                <a:latin typeface="Times New Roman" pitchFamily="18" charset="0"/>
                <a:cs typeface="Arial"/>
              </a:rPr>
              <a:t> </a:t>
            </a:r>
            <a:r>
              <a:rPr lang="en-US" sz="5000" b="1" dirty="0" err="1">
                <a:ln/>
                <a:solidFill>
                  <a:srgbClr val="C00000"/>
                </a:solidFill>
                <a:latin typeface="Times New Roman" pitchFamily="18" charset="0"/>
                <a:cs typeface="Arial"/>
              </a:rPr>
              <a:t>tập</a:t>
            </a:r>
            <a:r>
              <a:rPr lang="en-US" sz="5000" b="1" dirty="0">
                <a:ln/>
                <a:solidFill>
                  <a:srgbClr val="C00000"/>
                </a:solidFill>
                <a:latin typeface="Times New Roman" pitchFamily="18" charset="0"/>
                <a:cs typeface="Arial"/>
              </a:rPr>
              <a:t>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000" b="1" dirty="0" err="1">
                <a:ln/>
                <a:solidFill>
                  <a:srgbClr val="C00000"/>
                </a:solidFill>
                <a:latin typeface="Times New Roman" pitchFamily="18" charset="0"/>
                <a:cs typeface="Arial"/>
              </a:rPr>
              <a:t>kiến</a:t>
            </a:r>
            <a:r>
              <a:rPr lang="en-US" sz="5000" b="1" dirty="0">
                <a:ln/>
                <a:solidFill>
                  <a:srgbClr val="C00000"/>
                </a:solidFill>
                <a:latin typeface="Times New Roman" pitchFamily="18" charset="0"/>
                <a:cs typeface="Arial"/>
              </a:rPr>
              <a:t> </a:t>
            </a:r>
            <a:r>
              <a:rPr lang="en-US" sz="5000" b="1" dirty="0" err="1">
                <a:ln/>
                <a:solidFill>
                  <a:srgbClr val="C00000"/>
                </a:solidFill>
                <a:latin typeface="Times New Roman" pitchFamily="18" charset="0"/>
                <a:cs typeface="Arial"/>
              </a:rPr>
              <a:t>thức</a:t>
            </a:r>
            <a:r>
              <a:rPr lang="en-US" sz="5000" b="1" dirty="0">
                <a:ln/>
                <a:solidFill>
                  <a:srgbClr val="C00000"/>
                </a:solidFill>
                <a:latin typeface="Times New Roman" pitchFamily="18" charset="0"/>
                <a:cs typeface="Arial"/>
              </a:rPr>
              <a:t> </a:t>
            </a:r>
            <a:r>
              <a:rPr lang="en-US" sz="5000" b="1" dirty="0" err="1">
                <a:ln/>
                <a:solidFill>
                  <a:srgbClr val="C00000"/>
                </a:solidFill>
                <a:latin typeface="Times New Roman" pitchFamily="18" charset="0"/>
                <a:cs typeface="Arial"/>
              </a:rPr>
              <a:t>đã</a:t>
            </a:r>
            <a:r>
              <a:rPr lang="en-US" sz="5000" b="1" dirty="0">
                <a:ln/>
                <a:solidFill>
                  <a:srgbClr val="C00000"/>
                </a:solidFill>
                <a:latin typeface="Times New Roman" pitchFamily="18" charset="0"/>
                <a:cs typeface="Arial"/>
              </a:rPr>
              <a:t> </a:t>
            </a:r>
            <a:r>
              <a:rPr lang="en-US" sz="5000" b="1" dirty="0" err="1">
                <a:ln/>
                <a:solidFill>
                  <a:srgbClr val="C00000"/>
                </a:solidFill>
                <a:latin typeface="Times New Roman" pitchFamily="18" charset="0"/>
                <a:cs typeface="Arial"/>
              </a:rPr>
              <a:t>học</a:t>
            </a:r>
            <a:endParaRPr lang="en-US" sz="5000" b="1" dirty="0">
              <a:ln/>
              <a:solidFill>
                <a:srgbClr val="C00000"/>
              </a:solidFill>
              <a:latin typeface="Times New Roman" pitchFamily="18" charset="0"/>
              <a:cs typeface="Arial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2371725" y="1028700"/>
            <a:ext cx="7448550" cy="262890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844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au hoi">
            <a:extLst>
              <a:ext uri="{FF2B5EF4-FFF2-40B4-BE49-F238E27FC236}">
                <a16:creationId xmlns:a16="http://schemas.microsoft.com/office/drawing/2014/main" xmlns="" id="{90D361CF-4A94-49EF-B5E5-170621B56B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4889500"/>
            <a:ext cx="14128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5">
            <a:extLst>
              <a:ext uri="{FF2B5EF4-FFF2-40B4-BE49-F238E27FC236}">
                <a16:creationId xmlns:a16="http://schemas.microsoft.com/office/drawing/2014/main" xmlns="" id="{AA756F37-88CB-4A7D-8E9D-5EDDB5931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301" y="1162050"/>
            <a:ext cx="10077449" cy="2997200"/>
          </a:xfrm>
          <a:prstGeom prst="cloudCallout">
            <a:avLst>
              <a:gd name="adj1" fmla="val -26032"/>
              <a:gd name="adj2" fmla="val 78319"/>
            </a:avLst>
          </a:prstGeom>
          <a:solidFill>
            <a:schemeClr val="bg1"/>
          </a:solidFill>
          <a:ln w="31750">
            <a:solidFill>
              <a:srgbClr val="990099"/>
            </a:solidFill>
            <a:round/>
            <a:headEnd/>
            <a:tailEnd/>
          </a:ln>
          <a:effectLst>
            <a:prstShdw prst="shdw17" dist="17961" dir="13500000">
              <a:srgbClr val="004D00"/>
            </a:prstShdw>
          </a:effec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l-NL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 cộng hai phân số khác mẫu số, ta </a:t>
            </a:r>
            <a:r>
              <a:rPr lang="vi-VN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 như thế nào?</a:t>
            </a:r>
            <a:endParaRPr lang="en-US" altLang="en-US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1008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405B1361-B325-4A92-B8DD-318E1F4195E5}"/>
              </a:ext>
            </a:extLst>
          </p:cNvPr>
          <p:cNvSpPr/>
          <p:nvPr/>
        </p:nvSpPr>
        <p:spPr>
          <a:xfrm>
            <a:off x="603795" y="1123717"/>
            <a:ext cx="11094720" cy="1396127"/>
          </a:xfrm>
          <a:prstGeom prst="roundRect">
            <a:avLst/>
          </a:prstGeom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nl-NL" sz="3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nl-NL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 cộng hai phân số khác mẫu số, ta </a:t>
            </a:r>
            <a:r>
              <a:rPr lang="nl-NL" sz="3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 đồng mẫu số </a:t>
            </a:r>
            <a:r>
              <a:rPr lang="nl-NL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phân số, rồi </a:t>
            </a:r>
            <a:r>
              <a:rPr lang="nl-NL" sz="3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nl-NL" sz="3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phân số đó.</a:t>
            </a:r>
          </a:p>
        </p:txBody>
      </p:sp>
      <p:sp>
        <p:nvSpPr>
          <p:cNvPr id="2" name="Rectangle 1"/>
          <p:cNvSpPr/>
          <p:nvPr/>
        </p:nvSpPr>
        <p:spPr>
          <a:xfrm>
            <a:off x="809897" y="2561622"/>
            <a:ext cx="110250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nl-NL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*Lưu ý:</a:t>
            </a:r>
          </a:p>
          <a:p>
            <a:pPr marL="571500" indent="-571500" algn="just">
              <a:buFontTx/>
              <a:buChar char="-"/>
            </a:pPr>
            <a:r>
              <a:rPr lang="nl-NL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 chọn mẫu số chung nhỏ nhất.</a:t>
            </a:r>
          </a:p>
          <a:p>
            <a:pPr marL="571500" indent="-571500" algn="just">
              <a:buFontTx/>
              <a:buChar char="-"/>
            </a:pPr>
            <a:r>
              <a:rPr lang="nl-NL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thể rút gọn phân số để có hai phân số cùng mẫu số.</a:t>
            </a:r>
          </a:p>
          <a:p>
            <a:pPr marL="571500" indent="-571500" algn="just">
              <a:buFontTx/>
              <a:buChar char="-"/>
            </a:pPr>
            <a:r>
              <a:rPr lang="nl-NL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 </a:t>
            </a:r>
            <a:r>
              <a:rPr lang="nl-NL" sz="3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lang="nl-NL" sz="36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vi-VN" sz="36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kết quả</a:t>
            </a:r>
            <a:r>
              <a:rPr lang="nl-NL" sz="36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l-NL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 rút gọn về phân số tối giản.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395436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469321" y="742950"/>
            <a:ext cx="2828924" cy="13589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255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TOÁN 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itle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13953" y="1338262"/>
            <a:ext cx="7992047" cy="1328738"/>
          </a:xfrm>
          <a:prstGeom prst="rect">
            <a:avLst/>
          </a:prstGeom>
        </p:spPr>
        <p:txBody>
          <a:bodyPr/>
          <a:lstStyle>
            <a:lvl1pPr marL="205740" indent="-171450" algn="l" defTabSz="685800" rtl="0" eaLnBrk="1" latinLnBrk="0" hangingPunct="1">
              <a:lnSpc>
                <a:spcPct val="100000"/>
              </a:lnSpc>
              <a:spcBef>
                <a:spcPts val="135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577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583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586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0589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95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2598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prstClr val="black">
                  <a:lumMod val="75000"/>
                  <a:lumOff val="25000"/>
                </a:prstClr>
              </a:buClr>
              <a:defRPr/>
            </a:pPr>
            <a:endParaRPr lang="en-US" sz="3600" b="1" dirty="0" smtClean="0">
              <a:solidFill>
                <a:srgbClr val="002060"/>
              </a:solidFill>
            </a:endParaRPr>
          </a:p>
          <a:p>
            <a:pPr marL="34290" indent="0" algn="ctr">
              <a:buClr>
                <a:prstClr val="black">
                  <a:lumMod val="75000"/>
                  <a:lumOff val="25000"/>
                </a:prstClr>
              </a:buClr>
              <a:buNone/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 (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trang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</a:t>
            </a:r>
            <a:r>
              <a:rPr lang="vi-V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-129)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4283" y="71881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02 n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2021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0947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14"/>
          <p:cNvSpPr>
            <a:spLocks noChangeArrowheads="1"/>
          </p:cNvSpPr>
          <p:nvPr/>
        </p:nvSpPr>
        <p:spPr bwMode="auto">
          <a:xfrm>
            <a:off x="0" y="30490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222" name="Rectangle 23"/>
          <p:cNvSpPr>
            <a:spLocks noChangeArrowheads="1"/>
          </p:cNvSpPr>
          <p:nvPr/>
        </p:nvSpPr>
        <p:spPr bwMode="auto">
          <a:xfrm>
            <a:off x="0" y="26490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223" name="Rectangle 28"/>
          <p:cNvSpPr>
            <a:spLocks noChangeArrowheads="1"/>
          </p:cNvSpPr>
          <p:nvPr/>
        </p:nvSpPr>
        <p:spPr bwMode="auto">
          <a:xfrm>
            <a:off x="0" y="30490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724647" y="647030"/>
            <a:ext cx="5943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174625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:</a:t>
            </a:r>
            <a:r>
              <a:rPr lang="vi-V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2"/>
              <p:cNvSpPr txBox="1"/>
              <p:nvPr/>
            </p:nvSpPr>
            <p:spPr bwMode="auto">
              <a:xfrm>
                <a:off x="2149897" y="2038487"/>
                <a:ext cx="1686560" cy="10350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3+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055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9897" y="2038487"/>
                <a:ext cx="1686560" cy="1035050"/>
              </a:xfrm>
              <a:prstGeom prst="rect">
                <a:avLst/>
              </a:prstGeom>
              <a:blipFill>
                <a:blip r:embed="rId3"/>
                <a:stretch>
                  <a:fillRect b="-411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3"/>
              <p:cNvSpPr txBox="1"/>
              <p:nvPr/>
            </p:nvSpPr>
            <p:spPr bwMode="auto">
              <a:xfrm>
                <a:off x="3424346" y="2038487"/>
                <a:ext cx="1391920" cy="990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56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4346" y="2038487"/>
                <a:ext cx="1391920" cy="990600"/>
              </a:xfrm>
              <a:prstGeom prst="rect">
                <a:avLst/>
              </a:prstGeom>
              <a:blipFill>
                <a:blip r:embed="rId4"/>
                <a:stretch>
                  <a:fillRect b="-797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4"/>
              <p:cNvSpPr txBox="1"/>
              <p:nvPr/>
            </p:nvSpPr>
            <p:spPr bwMode="auto">
              <a:xfrm>
                <a:off x="4344264" y="2027839"/>
                <a:ext cx="1391920" cy="990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057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4264" y="2027839"/>
                <a:ext cx="1391920" cy="990600"/>
              </a:xfrm>
              <a:prstGeom prst="rect">
                <a:avLst/>
              </a:prstGeom>
              <a:blipFill>
                <a:blip r:embed="rId5"/>
                <a:stretch>
                  <a:fillRect b="-864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ject 5"/>
              <p:cNvSpPr txBox="1"/>
              <p:nvPr/>
            </p:nvSpPr>
            <p:spPr bwMode="auto">
              <a:xfrm>
                <a:off x="5252672" y="2104200"/>
                <a:ext cx="1391919" cy="990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58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52672" y="2104200"/>
                <a:ext cx="1391919" cy="990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6"/>
              <p:cNvSpPr txBox="1"/>
              <p:nvPr/>
            </p:nvSpPr>
            <p:spPr bwMode="auto">
              <a:xfrm>
                <a:off x="6255497" y="2038487"/>
                <a:ext cx="825500" cy="10350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059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55497" y="2038487"/>
                <a:ext cx="825500" cy="1035050"/>
              </a:xfrm>
              <a:prstGeom prst="rect">
                <a:avLst/>
              </a:prstGeom>
              <a:blipFill>
                <a:blip r:embed="rId7"/>
                <a:stretch>
                  <a:fillRect b="-411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7"/>
              <p:cNvSpPr txBox="1"/>
              <p:nvPr/>
            </p:nvSpPr>
            <p:spPr bwMode="auto">
              <a:xfrm>
                <a:off x="7092785" y="2110009"/>
                <a:ext cx="1472096" cy="1066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060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92785" y="2110009"/>
                <a:ext cx="1472096" cy="10668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616040" y="1966728"/>
            <a:ext cx="1930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74625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616676" y="3453907"/>
            <a:ext cx="54793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174625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30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ject 8"/>
              <p:cNvSpPr txBox="1"/>
              <p:nvPr/>
            </p:nvSpPr>
            <p:spPr bwMode="auto">
              <a:xfrm>
                <a:off x="5658031" y="3236846"/>
                <a:ext cx="5003799" cy="10271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3+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8031" y="3236846"/>
                <a:ext cx="5003799" cy="102711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086749" y="4690414"/>
                <a:ext cx="2018501" cy="10498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b)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44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/>
                  <a:t> + </a:t>
                </a:r>
                <a:r>
                  <a:rPr lang="vi-VN" sz="4400" dirty="0"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en-US" sz="4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749" y="4690414"/>
                <a:ext cx="2018501" cy="1049839"/>
              </a:xfrm>
              <a:prstGeom prst="rect">
                <a:avLst/>
              </a:prstGeom>
              <a:blipFill>
                <a:blip r:embed="rId10"/>
                <a:stretch>
                  <a:fillRect l="-12048" r="-11145" b="-12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159931" y="4559160"/>
                <a:ext cx="2225289" cy="10498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vi-VN" sz="4400" b="0" i="1" smtClean="0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vi-VN" sz="4400" b="0" i="1" smtClean="0">
                            <a:latin typeface="Cambria Math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4400" dirty="0"/>
                  <a:t> + </a:t>
                </a:r>
                <a:r>
                  <a:rPr lang="vi-VN" sz="44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4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931" y="4559160"/>
                <a:ext cx="2225289" cy="1049839"/>
              </a:xfrm>
              <a:prstGeom prst="rect">
                <a:avLst/>
              </a:prstGeom>
              <a:blipFill>
                <a:blip r:embed="rId11"/>
                <a:stretch>
                  <a:fillRect l="-11233" r="-10137" b="-13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7E8835EC-C188-433F-B023-225C6CFAF38F}"/>
                  </a:ext>
                </a:extLst>
              </p:cNvPr>
              <p:cNvSpPr txBox="1"/>
              <p:nvPr/>
            </p:nvSpPr>
            <p:spPr>
              <a:xfrm>
                <a:off x="1344394" y="4691240"/>
                <a:ext cx="2687674" cy="1049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a)  3</a:t>
                </a:r>
                <a14:m>
                  <m:oMath xmlns:m="http://schemas.openxmlformats.org/officeDocument/2006/math">
                    <m:r>
                      <a:rPr lang="en-US" sz="4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dirty="0"/>
                      <m:t>+</m:t>
                    </m:r>
                    <m:r>
                      <m:rPr>
                        <m:nor/>
                      </m:rPr>
                      <a:rPr lang="en-US" sz="4400" b="0" i="0" dirty="0" smtClean="0"/>
                      <m:t> </m:t>
                    </m:r>
                    <m:f>
                      <m:fPr>
                        <m:ctrlPr>
                          <a:rPr lang="en-US" sz="4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44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4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E8835EC-C188-433F-B023-225C6CFAF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94" y="4691240"/>
                <a:ext cx="2687674" cy="1049839"/>
              </a:xfrm>
              <a:prstGeom prst="rect">
                <a:avLst/>
              </a:prstGeom>
              <a:blipFill rotWithShape="1">
                <a:blip r:embed="rId12"/>
                <a:stretch>
                  <a:fillRect l="-9318" b="-1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1471613" y="1201068"/>
            <a:ext cx="256045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2559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906563" y="856199"/>
            <a:ext cx="5943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174625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: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ject 3"/>
              <p:cNvSpPr txBox="1"/>
              <p:nvPr/>
            </p:nvSpPr>
            <p:spPr bwMode="auto">
              <a:xfrm>
                <a:off x="6403258" y="1610048"/>
                <a:ext cx="4827905" cy="1066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03258" y="1610048"/>
                <a:ext cx="4827905" cy="10668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428E47D-20AB-4D12-A3CB-6E0B88385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995" y="1685778"/>
            <a:ext cx="4797968" cy="101202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889F5AFF-C467-4983-98BF-8291CB483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963" y="4924528"/>
            <a:ext cx="5590517" cy="11949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543053" y="1339715"/>
            <a:ext cx="256045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69739" y="3364042"/>
                <a:ext cx="2643672" cy="10498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vi-VN" sz="4400" b="0" i="1" smtClean="0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vi-VN" sz="4400" b="0" i="1" smtClean="0">
                            <a:latin typeface="Cambria Math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4400" dirty="0"/>
                  <a:t> + </a:t>
                </a:r>
                <a:r>
                  <a:rPr lang="vi-VN" sz="44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endParaRPr lang="en-US" sz="4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739" y="3364042"/>
                <a:ext cx="2643672" cy="1049839"/>
              </a:xfrm>
              <a:prstGeom prst="rect">
                <a:avLst/>
              </a:prstGeom>
              <a:blipFill rotWithShape="1">
                <a:blip r:embed="rId5"/>
                <a:stretch>
                  <a:fillRect l="-9447" t="-581" r="-8295" b="-1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8"/>
              <p:cNvSpPr txBox="1"/>
              <p:nvPr/>
            </p:nvSpPr>
            <p:spPr bwMode="auto">
              <a:xfrm>
                <a:off x="3813411" y="3386768"/>
                <a:ext cx="5003799" cy="10271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21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42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21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54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21</m:t>
                          </m:r>
                        </m:den>
                      </m:f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18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3411" y="3386768"/>
                <a:ext cx="5003799" cy="102711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59147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1"/>
          <p:cNvSpPr>
            <a:spLocks noChangeArrowheads="1"/>
          </p:cNvSpPr>
          <p:nvPr/>
        </p:nvSpPr>
        <p:spPr bwMode="auto">
          <a:xfrm>
            <a:off x="0" y="30490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68" name="Rectangle 13"/>
          <p:cNvSpPr>
            <a:spLocks noChangeArrowheads="1"/>
          </p:cNvSpPr>
          <p:nvPr/>
        </p:nvSpPr>
        <p:spPr bwMode="auto">
          <a:xfrm>
            <a:off x="0" y="30490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1" name="Rectangle 16"/>
          <p:cNvSpPr>
            <a:spLocks noChangeArrowheads="1"/>
          </p:cNvSpPr>
          <p:nvPr/>
        </p:nvSpPr>
        <p:spPr bwMode="auto">
          <a:xfrm>
            <a:off x="0" y="30490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7712548" y="2021113"/>
            <a:ext cx="2235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3000" b="1" i="1" dirty="0">
                <a:latin typeface="Times New Roman" pitchFamily="18" charset="0"/>
                <a:cs typeface="Times New Roman" pitchFamily="18" charset="0"/>
              </a:rPr>
              <a:t>Bài giải</a:t>
            </a:r>
            <a:endParaRPr lang="en-US" sz="3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5372100" y="2585993"/>
            <a:ext cx="60007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vi-VN" sz="3000" i="1" dirty="0">
                <a:latin typeface="Times New Roman" pitchFamily="18" charset="0"/>
                <a:cs typeface="Times New Roman" pitchFamily="18" charset="0"/>
              </a:rPr>
              <a:t>Nửa chu vi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i="1" dirty="0" smtClean="0"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vi-VN" sz="3000" i="1" dirty="0">
                <a:latin typeface="Times New Roman" pitchFamily="18" charset="0"/>
                <a:cs typeface="Times New Roman" pitchFamily="18" charset="0"/>
              </a:rPr>
              <a:t>chữ nhật đó là:</a:t>
            </a:r>
            <a:endParaRPr lang="en-US" sz="3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6" name="Rectangle 21"/>
          <p:cNvSpPr>
            <a:spLocks noChangeArrowheads="1"/>
          </p:cNvSpPr>
          <p:nvPr/>
        </p:nvSpPr>
        <p:spPr bwMode="auto">
          <a:xfrm>
            <a:off x="0" y="30490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60" name="Object 4"/>
              <p:cNvSpPr txBox="1"/>
              <p:nvPr/>
            </p:nvSpPr>
            <p:spPr bwMode="auto">
              <a:xfrm>
                <a:off x="7192125" y="3186527"/>
                <a:ext cx="4064000" cy="106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29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260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2125" y="3186527"/>
                <a:ext cx="4064000" cy="10668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9" name="Rectangle 24"/>
          <p:cNvSpPr>
            <a:spLocks noChangeArrowheads="1"/>
          </p:cNvSpPr>
          <p:nvPr/>
        </p:nvSpPr>
        <p:spPr bwMode="auto">
          <a:xfrm>
            <a:off x="0" y="30490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07E89C6-ABB7-4245-9695-12A1A3CA7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9415" y="4118814"/>
            <a:ext cx="4310246" cy="1140051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5619750" y="2295750"/>
            <a:ext cx="0" cy="2657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1730848" y="2036718"/>
            <a:ext cx="2235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3000" b="1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18"/>
              <p:cNvSpPr txBox="1">
                <a:spLocks noChangeArrowheads="1"/>
              </p:cNvSpPr>
              <p:nvPr/>
            </p:nvSpPr>
            <p:spPr bwMode="auto">
              <a:xfrm>
                <a:off x="435448" y="2787650"/>
                <a:ext cx="4308002" cy="2452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Chiều </a:t>
                </a:r>
                <a:r>
                  <a:rPr lang="en-US" sz="3000" dirty="0" err="1" smtClean="0"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: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000" b="0" i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000" b="0" i="0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3000" dirty="0" err="1" smtClean="0">
                    <a:latin typeface="Times New Roman" pitchFamily="18" charset="0"/>
                    <a:cs typeface="Times New Roman" pitchFamily="18" charset="0"/>
                  </a:rPr>
                  <a:t>Chiều</a:t>
                </a: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 smtClean="0">
                    <a:latin typeface="Times New Roman" pitchFamily="18" charset="0"/>
                    <a:cs typeface="Times New Roman" pitchFamily="18" charset="0"/>
                  </a:rPr>
                  <a:t>rộng</a:t>
                </a: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: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000" b="0" i="0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000" b="0" i="0" smtClean="0"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3000" dirty="0" err="1" smtClean="0">
                    <a:latin typeface="Times New Roman" pitchFamily="18" charset="0"/>
                    <a:cs typeface="Times New Roman" pitchFamily="18" charset="0"/>
                  </a:rPr>
                  <a:t>Nửa</a:t>
                </a: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 smtClean="0">
                    <a:latin typeface="Times New Roman" pitchFamily="18" charset="0"/>
                    <a:cs typeface="Times New Roman" pitchFamily="18" charset="0"/>
                  </a:rPr>
                  <a:t>chu</a:t>
                </a: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 vi:     ….m?</a:t>
                </a:r>
                <a:endParaRPr lang="en-US" sz="3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448" y="2787650"/>
                <a:ext cx="4308002" cy="2452146"/>
              </a:xfrm>
              <a:prstGeom prst="rect">
                <a:avLst/>
              </a:prstGeom>
              <a:blipFill rotWithShape="1">
                <a:blip r:embed="rId5"/>
                <a:stretch>
                  <a:fillRect l="-3253" b="-545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2904258" y="5316015"/>
            <a:ext cx="67731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Chu vi = (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) x 2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2886549" y="5891676"/>
            <a:ext cx="6105052" cy="553998"/>
          </a:xfrm>
          <a:prstGeom prst="rect">
            <a:avLst/>
          </a:prstGeom>
          <a:noFill/>
          <a:ln w="28575">
            <a:solidFill>
              <a:srgbClr val="00206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vi =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1545351" y="5239796"/>
            <a:ext cx="9490953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938228" y="646400"/>
            <a:ext cx="662515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sz="3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.VnTime" pitchFamily="34" charset="0"/>
              </a:rPr>
              <a:t>Bµi</a:t>
            </a:r>
            <a:r>
              <a:rPr lang="en-US" sz="3000" b="1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.VnTime" pitchFamily="34" charset="0"/>
              </a:rPr>
              <a:t>3. </a:t>
            </a:r>
            <a:r>
              <a:rPr lang="en-US" sz="3000" b="1" dirty="0" err="1" smtClean="0">
                <a:solidFill>
                  <a:srgbClr val="FF0000"/>
                </a:solidFill>
                <a:latin typeface=".VnTime" pitchFamily="34" charset="0"/>
              </a:rPr>
              <a:t>Mét</a:t>
            </a:r>
            <a:r>
              <a:rPr lang="en-US" sz="3000" b="1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.VnTime" pitchFamily="34" charset="0"/>
              </a:rPr>
              <a:t>h×nh</a:t>
            </a:r>
            <a:r>
              <a:rPr lang="en-US" sz="30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.VnTime" pitchFamily="34" charset="0"/>
              </a:rPr>
              <a:t>ch</a:t>
            </a:r>
            <a:r>
              <a:rPr lang="en-US" sz="3000" b="1" dirty="0">
                <a:solidFill>
                  <a:srgbClr val="FF0000"/>
                </a:solidFill>
                <a:latin typeface=".VnTime" pitchFamily="34" charset="0"/>
              </a:rPr>
              <a:t>÷ </a:t>
            </a:r>
            <a:r>
              <a:rPr lang="en-US" sz="3000" b="1" dirty="0" err="1">
                <a:solidFill>
                  <a:srgbClr val="FF0000"/>
                </a:solidFill>
                <a:latin typeface=".VnTime" pitchFamily="34" charset="0"/>
              </a:rPr>
              <a:t>nhËt</a:t>
            </a:r>
            <a:r>
              <a:rPr lang="en-US" sz="30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.VnTime" pitchFamily="34" charset="0"/>
              </a:rPr>
              <a:t>cã</a:t>
            </a:r>
            <a:r>
              <a:rPr lang="en-US" sz="30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.VnTime" pitchFamily="34" charset="0"/>
              </a:rPr>
              <a:t>chiÒu</a:t>
            </a:r>
            <a:r>
              <a:rPr lang="en-US" sz="30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.VnTime" pitchFamily="34" charset="0"/>
              </a:rPr>
              <a:t>dµi</a:t>
            </a:r>
            <a:r>
              <a:rPr lang="en-US" sz="30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8081124" y="649970"/>
            <a:ext cx="2286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sz="3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.VnTime" pitchFamily="34" charset="0"/>
              </a:rPr>
              <a:t>chiÒu</a:t>
            </a:r>
            <a:r>
              <a:rPr lang="en-US" sz="30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.VnTime" pitchFamily="34" charset="0"/>
              </a:rPr>
              <a:t>réng</a:t>
            </a:r>
            <a:endParaRPr lang="en-US" sz="30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graphicFrame>
        <p:nvGraphicFramePr>
          <p:cNvPr id="2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727906"/>
              </p:ext>
            </p:extLst>
          </p:nvPr>
        </p:nvGraphicFramePr>
        <p:xfrm>
          <a:off x="533399" y="965111"/>
          <a:ext cx="74771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6" imgW="342720" imgH="393480" progId="Equation.DSMT4">
                  <p:embed/>
                </p:oleObj>
              </mc:Choice>
              <mc:Fallback>
                <p:oleObj name="Equation" r:id="rId6" imgW="342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399" y="965111"/>
                        <a:ext cx="747713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762000" y="1193711"/>
            <a:ext cx="7696199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sz="3000" b="1" dirty="0" err="1" smtClean="0">
                <a:solidFill>
                  <a:srgbClr val="FF0000"/>
                </a:solidFill>
                <a:latin typeface=".VnTime" pitchFamily="34" charset="0"/>
              </a:rPr>
              <a:t>TÝnh</a:t>
            </a:r>
            <a:r>
              <a:rPr lang="en-US" sz="3000" b="1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.VnTime" pitchFamily="34" charset="0"/>
              </a:rPr>
              <a:t>nöa</a:t>
            </a:r>
            <a:r>
              <a:rPr lang="en-US" sz="30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.VnTime" pitchFamily="34" charset="0"/>
              </a:rPr>
              <a:t>chu</a:t>
            </a:r>
            <a:r>
              <a:rPr lang="en-US" sz="3000" b="1" dirty="0">
                <a:solidFill>
                  <a:srgbClr val="FF0000"/>
                </a:solidFill>
                <a:latin typeface=".VnTime" pitchFamily="34" charset="0"/>
              </a:rPr>
              <a:t> vi </a:t>
            </a:r>
            <a:r>
              <a:rPr lang="en-US" sz="3000" b="1" dirty="0" err="1">
                <a:solidFill>
                  <a:srgbClr val="FF0000"/>
                </a:solidFill>
                <a:latin typeface=".VnTime" pitchFamily="34" charset="0"/>
              </a:rPr>
              <a:t>cña</a:t>
            </a:r>
            <a:r>
              <a:rPr lang="en-US" sz="30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.VnTime" pitchFamily="34" charset="0"/>
              </a:rPr>
              <a:t>h×nh</a:t>
            </a:r>
            <a:r>
              <a:rPr lang="en-US" sz="30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.VnTime" pitchFamily="34" charset="0"/>
              </a:rPr>
              <a:t>ch</a:t>
            </a:r>
            <a:r>
              <a:rPr lang="en-US" sz="3000" b="1" dirty="0">
                <a:solidFill>
                  <a:srgbClr val="FF0000"/>
                </a:solidFill>
                <a:latin typeface=".VnTime" pitchFamily="34" charset="0"/>
              </a:rPr>
              <a:t>÷ </a:t>
            </a:r>
            <a:r>
              <a:rPr lang="en-US" sz="3000" b="1" dirty="0" err="1">
                <a:solidFill>
                  <a:srgbClr val="FF0000"/>
                </a:solidFill>
                <a:latin typeface=".VnTime" pitchFamily="34" charset="0"/>
              </a:rPr>
              <a:t>nhËt</a:t>
            </a:r>
            <a:r>
              <a:rPr lang="en-US" sz="3000" b="1" dirty="0">
                <a:solidFill>
                  <a:srgbClr val="FF0000"/>
                </a:solidFill>
                <a:latin typeface=".VnTime" pitchFamily="34" charset="0"/>
              </a:rPr>
              <a:t> ®</a:t>
            </a:r>
            <a:r>
              <a:rPr lang="en-US" sz="3000" b="1" dirty="0" smtClean="0">
                <a:solidFill>
                  <a:srgbClr val="FF0000"/>
                </a:solidFill>
                <a:latin typeface=".VnTime" pitchFamily="34" charset="0"/>
              </a:rPr>
              <a:t>ã. </a:t>
            </a:r>
            <a:endParaRPr lang="en-US" sz="3000" b="1" dirty="0">
              <a:solidFill>
                <a:srgbClr val="FF0000"/>
              </a:solidFill>
              <a:latin typeface=".VnTime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413164" y="615511"/>
                <a:ext cx="769763" cy="7592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m,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164" y="615511"/>
                <a:ext cx="769763" cy="759247"/>
              </a:xfrm>
              <a:prstGeom prst="rect">
                <a:avLst/>
              </a:prstGeom>
              <a:blipFill rotWithShape="1">
                <a:blip r:embed="rId8"/>
                <a:stretch>
                  <a:fillRect r="-19048" b="-10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070420" y="646400"/>
                <a:ext cx="938077" cy="7592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m.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0420" y="646400"/>
                <a:ext cx="938077" cy="759247"/>
              </a:xfrm>
              <a:prstGeom prst="rect">
                <a:avLst/>
              </a:prstGeom>
              <a:blipFill rotWithShape="1">
                <a:blip r:embed="rId9"/>
                <a:stretch>
                  <a:fillRect r="-14935" b="-10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33641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8" grpId="0"/>
      <p:bldP spid="10259" grpId="0"/>
      <p:bldP spid="10260" grpId="0"/>
      <p:bldP spid="14" grpId="0"/>
      <p:bldP spid="15" grpId="0"/>
      <p:bldP spid="16" grpId="0"/>
      <p:bldP spid="16" grpId="1"/>
      <p:bldP spid="17" grpId="1" animBg="1"/>
      <p:bldP spid="17" grpId="2" animBg="1"/>
      <p:bldP spid="18" grpId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MIL1000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6180" r="83072" b="11674"/>
          <a:stretch>
            <a:fillRect/>
          </a:stretch>
        </p:blipFill>
        <p:spPr bwMode="auto">
          <a:xfrm rot="-43200000">
            <a:off x="11684000" y="-266700"/>
            <a:ext cx="5588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 descr="MIL1000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2" t="11674" r="7500" b="6180"/>
          <a:stretch>
            <a:fillRect/>
          </a:stretch>
        </p:blipFill>
        <p:spPr bwMode="auto">
          <a:xfrm>
            <a:off x="0" y="-228600"/>
            <a:ext cx="5588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 descr="MIL1000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4" t="7500" r="6180" b="83072"/>
          <a:stretch>
            <a:fillRect/>
          </a:stretch>
        </p:blipFill>
        <p:spPr bwMode="auto">
          <a:xfrm>
            <a:off x="-355600" y="6438900"/>
            <a:ext cx="3911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 descr="MIL1000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4" t="7500" r="6180" b="83072"/>
          <a:stretch>
            <a:fillRect/>
          </a:stretch>
        </p:blipFill>
        <p:spPr bwMode="auto">
          <a:xfrm>
            <a:off x="8585200" y="6438900"/>
            <a:ext cx="3911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14122401" y="2819401"/>
            <a:ext cx="3630084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vi-VN">
              <a:solidFill>
                <a:srgbClr val="0033CC"/>
              </a:solidFill>
              <a:latin typeface=".VnTime" pitchFamily="34" charset="0"/>
            </a:endParaRPr>
          </a:p>
        </p:txBody>
      </p:sp>
      <p:sp>
        <p:nvSpPr>
          <p:cNvPr id="44039" name="WordArt 7" descr="Narrow vertical"/>
          <p:cNvSpPr>
            <a:spLocks noChangeArrowheads="1" noChangeShapeType="1" noTextEdit="1"/>
          </p:cNvSpPr>
          <p:nvPr/>
        </p:nvSpPr>
        <p:spPr bwMode="auto">
          <a:xfrm>
            <a:off x="4113125" y="9884"/>
            <a:ext cx="4527197" cy="2711639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36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40" name="WordArt 8"/>
          <p:cNvSpPr>
            <a:spLocks noChangeArrowheads="1" noChangeShapeType="1" noTextEdit="1"/>
          </p:cNvSpPr>
          <p:nvPr/>
        </p:nvSpPr>
        <p:spPr bwMode="auto">
          <a:xfrm>
            <a:off x="7746312" y="2692008"/>
            <a:ext cx="3721100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44042" name="Picture 10" descr="Mat troi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5" r="44052" b="44557"/>
          <a:stretch>
            <a:fillRect/>
          </a:stretch>
        </p:blipFill>
        <p:spPr bwMode="auto">
          <a:xfrm>
            <a:off x="203200" y="914400"/>
            <a:ext cx="2540000" cy="184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0" y="0"/>
            <a:ext cx="12192000" cy="57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>
            <a:off x="50800" y="128214"/>
            <a:ext cx="12192000" cy="0"/>
          </a:xfrm>
          <a:prstGeom prst="line">
            <a:avLst/>
          </a:prstGeom>
          <a:noFill/>
          <a:ln w="50800" cmpd="thickThin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13324" y="3356182"/>
                <a:ext cx="8527676" cy="22819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 1. </a:t>
                </a:r>
                <a:r>
                  <a:rPr lang="en-US" sz="4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nhẩm</a:t>
                </a:r>
                <a:endParaRPr lang="en-US" sz="4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4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nl-NL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nl-NL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4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4400" b="0" i="1" smtClean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4400" b="0" i="1" smtClean="0">
                        <a:latin typeface="Cambria Math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324" y="3356182"/>
                <a:ext cx="8527676" cy="2281971"/>
              </a:xfrm>
              <a:prstGeom prst="rect">
                <a:avLst/>
              </a:prstGeom>
              <a:blipFill rotWithShape="1">
                <a:blip r:embed="rId7"/>
                <a:stretch>
                  <a:fillRect l="-2502" t="-4813" b="-5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971804" y="4488500"/>
                <a:ext cx="809837" cy="1131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804" y="4488500"/>
                <a:ext cx="809837" cy="113101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042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Truong\AppData\Local\Temp\PR\data\asimages\{A11B5345-0CDC-4E6C-9343-C58FE1A17054}_1.png&quot;/&gt;&lt;left val=&quot;210&quot;/&gt;&lt;top val=&quot;12&quot;/&gt;&lt;width val=&quot;738&quot;/&gt;&lt;height val=&quot;17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8&quot;/&gt;&lt;lineCharCount val=&quot;20&quot;/&gt;&lt;lineCharCount val=&quot;13&quot;/&gt;&lt;/TableIndex&gt;&lt;/ShapeTextInfo&gt;"/>
  <p:tag name="HTML_SHAPEINFO" val="&lt;TextEffect&gt;&lt;Image&gt;&lt;filename val=&quot;C:\Users\Truong\AppData\Local\Temp\PR\data\asimages\{31A880FD-B410-4758-A21F-F09ED04783FD}_1.png_crop.png&quot;/&gt;&lt;left val=&quot;334&quot;/&gt;&lt;top val=&quot;212&quot;/&gt;&lt;width val=&quot;491&quot;/&gt;&lt;height val=&quot;84&quot;/&gt;&lt;hasText val=&quot;1&quot;/&gt;&lt;paraId val=&quot;1&quot;/&gt;&lt;/Image&gt;&lt;Image&gt;&lt;filename val=&quot;C:\Users\Truong\AppData\Local\Temp\PR\data\asimages\{750F454E-9686-47C0-9421-8047BE6AB15B}_1.png_crop.png&quot;/&gt;&lt;left val=&quot;461&quot;/&gt;&lt;top val=&quot;303&quot;/&gt;&lt;width val=&quot;235&quot;/&gt;&lt;height val=&quot;36&quot;/&gt;&lt;hasText val=&quot;1&quot;/&gt;&lt;paraId val=&quot;2&quot;/&gt;&lt;/Image&gt;&lt;/TextEffect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2192</TotalTime>
  <Words>550</Words>
  <Application>Microsoft Office PowerPoint</Application>
  <PresentationFormat>Custom</PresentationFormat>
  <Paragraphs>69</Paragraphs>
  <Slides>12</Slides>
  <Notes>3</Notes>
  <HiddenSlides>0</HiddenSlides>
  <MMClips>1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Clarity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TITI</cp:lastModifiedBy>
  <cp:revision>162</cp:revision>
  <dcterms:created xsi:type="dcterms:W3CDTF">2020-03-30T06:46:52Z</dcterms:created>
  <dcterms:modified xsi:type="dcterms:W3CDTF">2021-02-22T05:17:38Z</dcterms:modified>
</cp:coreProperties>
</file>